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66" r:id="rId3"/>
    <p:sldId id="256" r:id="rId4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4630400" cy="8229600"/>
  <p:notesSz cx="8229600" cy="14630400"/>
  <p:embeddedFontLst>
    <p:embeddedFont>
      <p:font typeface="Unbounded" panose="020B0604020202020204" pitchFamily="34" charset="0"/>
      <p:regular r:id="rId18"/>
    </p:embeddedFont>
    <p:embeddedFont>
      <p:font typeface="Unbounded" panose="020B0604020202020204" pitchFamily="34" charset="-122"/>
      <p:regular r:id="rId19"/>
    </p:embeddedFont>
    <p:embeddedFont>
      <p:font typeface="Unbounded" panose="020B0604020202020204" pitchFamily="34" charset="-120"/>
      <p:regular r:id="rId20"/>
    </p:embeddedFont>
    <p:embeddedFont>
      <p:font typeface="Cabin" panose="020B0604020202020204" pitchFamily="34" charset="0"/>
      <p:regular r:id="rId21"/>
    </p:embeddedFont>
    <p:embeddedFont>
      <p:font typeface="Cabin" panose="020B0604020202020204" pitchFamily="34" charset="-122"/>
      <p:regular r:id="rId22"/>
    </p:embeddedFont>
    <p:embeddedFont>
      <p:font typeface="Cabin" panose="020B0604020202020204" pitchFamily="34" charset="-120"/>
      <p:regular r:id="rId23"/>
    </p:embeddedFont>
    <p:embeddedFont>
      <p:font typeface="Montserrat" pitchFamily="34" charset="0"/>
      <p:regular r:id="rId24"/>
    </p:embeddedFont>
    <p:embeddedFont>
      <p:font typeface="Montserrat" pitchFamily="34" charset="-122"/>
      <p:regular r:id="rId25"/>
    </p:embeddedFont>
    <p:embeddedFont>
      <p:font typeface="Montserrat" pitchFamily="34" charset="-120"/>
      <p:regular r:id="rId26"/>
    </p:embeddedFont>
    <p:embeddedFont>
      <p:font typeface="Heebo Light" pitchFamily="34" charset="0"/>
      <p:regular r:id="rId27"/>
    </p:embeddedFont>
    <p:embeddedFont>
      <p:font typeface="Heebo Light" pitchFamily="34" charset="-122"/>
      <p:regular r:id="rId28"/>
    </p:embeddedFont>
    <p:embeddedFont>
      <p:font typeface="Heebo Light" pitchFamily="34" charset="-120"/>
      <p:regular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98" d="100"/>
          <a:sy n="98" d="100"/>
        </p:scale>
        <p:origin x="28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3" Type="http://schemas.openxmlformats.org/officeDocument/2006/relationships/font" Target="fonts/font16.fntdata"/><Relationship Id="rId32" Type="http://schemas.openxmlformats.org/officeDocument/2006/relationships/font" Target="fonts/font15.fntdata"/><Relationship Id="rId31" Type="http://schemas.openxmlformats.org/officeDocument/2006/relationships/font" Target="fonts/font14.fntdata"/><Relationship Id="rId30" Type="http://schemas.openxmlformats.org/officeDocument/2006/relationships/font" Target="fonts/font13.fntdata"/><Relationship Id="rId3" Type="http://schemas.openxmlformats.org/officeDocument/2006/relationships/slide" Target="slides/slide1.xml"/><Relationship Id="rId29" Type="http://schemas.openxmlformats.org/officeDocument/2006/relationships/font" Target="fonts/font12.fntdata"/><Relationship Id="rId28" Type="http://schemas.openxmlformats.org/officeDocument/2006/relationships/font" Target="fonts/font11.fntdata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/>
          <p:cNvSpPr/>
          <p:nvPr/>
        </p:nvSpPr>
        <p:spPr>
          <a:xfrm>
            <a:off x="818267" y="2886483"/>
            <a:ext cx="5632490" cy="27080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 smtClean="0">
              <a:solidFill>
                <a:srgbClr val="FFFFFF"/>
              </a:solidFill>
              <a:latin typeface="Unbounded" panose="020B0604020202020204" pitchFamily="34" charset="0"/>
              <a:ea typeface="Unbounded" panose="020B0604020202020204" pitchFamily="34" charset="-122"/>
              <a:cs typeface="Unbounded" panose="020B0604020202020204" pitchFamily="34" charset="-120"/>
            </a:endParaRPr>
          </a:p>
          <a:p>
            <a:pPr marL="0" indent="0">
              <a:lnSpc>
                <a:spcPts val="5500"/>
              </a:lnSpc>
              <a:buNone/>
            </a:pPr>
            <a:r>
              <a:rPr lang="en-US" sz="4400" dirty="0" smtClean="0">
                <a:solidFill>
                  <a:srgbClr val="FFFFFF"/>
                </a:solidFill>
                <a:latin typeface="Unbounded" panose="020B0604020202020204" pitchFamily="34" charset="0"/>
                <a:ea typeface="Unbounded" panose="020B0604020202020204" pitchFamily="34" charset="-122"/>
                <a:cs typeface="Unbounded" panose="020B0604020202020204" pitchFamily="34" charset="-120"/>
              </a:rPr>
              <a:t>Group </a:t>
            </a:r>
            <a:r>
              <a:rPr lang="en-US" sz="4400" dirty="0">
                <a:solidFill>
                  <a:srgbClr val="FFFFFF"/>
                </a:solidFill>
                <a:latin typeface="Unbounded" panose="020B0604020202020204" pitchFamily="34" charset="0"/>
                <a:ea typeface="Unbounded" panose="020B0604020202020204" pitchFamily="34" charset="-122"/>
                <a:cs typeface="Unbounded" panose="020B0604020202020204" pitchFamily="34" charset="-120"/>
              </a:rPr>
              <a:t>Members</a:t>
            </a:r>
            <a:endParaRPr lang="en-US" sz="4400" dirty="0"/>
          </a:p>
        </p:txBody>
      </p:sp>
      <p:sp>
        <p:nvSpPr>
          <p:cNvPr id="3" name="Text 2"/>
          <p:cNvSpPr/>
          <p:nvPr/>
        </p:nvSpPr>
        <p:spPr>
          <a:xfrm>
            <a:off x="837724" y="4202014"/>
            <a:ext cx="11491912" cy="4581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anose="020B0604020202020204" pitchFamily="34" charset="0"/>
                <a:ea typeface="Cabin" panose="020B0604020202020204" pitchFamily="34" charset="-122"/>
                <a:cs typeface="Cabin" panose="020B0604020202020204" pitchFamily="34" charset="-120"/>
              </a:rPr>
              <a:t>Sajjad Akbar Khan, 2023634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44204" y="4556634"/>
            <a:ext cx="11371966" cy="418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anose="020B0604020202020204" pitchFamily="34" charset="0"/>
                <a:ea typeface="Cabin" panose="020B0604020202020204" pitchFamily="34" charset="-122"/>
                <a:cs typeface="Cabin" panose="020B0604020202020204" pitchFamily="34" charset="-120"/>
              </a:rPr>
              <a:t>M Saad, 2023498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44204" y="4811222"/>
            <a:ext cx="11491912" cy="418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anose="020B0604020202020204" pitchFamily="34" charset="0"/>
                <a:ea typeface="Cabin" panose="020B0604020202020204" pitchFamily="34" charset="-122"/>
                <a:cs typeface="Cabin" panose="020B0604020202020204" pitchFamily="34" charset="-120"/>
              </a:rPr>
              <a:t>M </a:t>
            </a:r>
            <a:r>
              <a:rPr lang="en-US" sz="1850" dirty="0" err="1" smtClean="0">
                <a:solidFill>
                  <a:srgbClr val="CAD6DE"/>
                </a:solidFill>
                <a:latin typeface="Cabin" panose="020B0604020202020204" pitchFamily="34" charset="0"/>
                <a:ea typeface="Cabin" panose="020B0604020202020204" pitchFamily="34" charset="-122"/>
                <a:cs typeface="Cabin" panose="020B0604020202020204" pitchFamily="34" charset="-120"/>
              </a:rPr>
              <a:t>Safiullah</a:t>
            </a:r>
            <a:r>
              <a:rPr lang="en-US" sz="1850" dirty="0" smtClean="0">
                <a:solidFill>
                  <a:srgbClr val="CAD6DE"/>
                </a:solidFill>
                <a:latin typeface="Cabin" panose="020B0604020202020204" pitchFamily="34" charset="0"/>
                <a:ea typeface="Cabin" panose="020B0604020202020204" pitchFamily="34" charset="-122"/>
                <a:cs typeface="Cabin" panose="020B0604020202020204" pitchFamily="34" charset="-120"/>
              </a:rPr>
              <a:t>, 2023337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83073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32014"/>
            <a:ext cx="7556421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Smart Campus Navigation System provides a robust and efficient solution for managing and navigating campus infrastructure. Its graph-based representation and linked list implementation enable efficient data management and a wide range of functionalities, making it a valuable tool for campus administrators and students alike.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Future enhancements to the system could include the integration of real-time traffic data, user-friendly mobile app development, and the implementation of advanced pathfinding algorithms for more efficient route planning.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8624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Campus Navigation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86344"/>
            <a:ext cx="7556421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presentation explores the Smart Campus Navigation System, a comprehensive tool for managing and navigating campus infrastructure. The system leverages graph-based representation and linked lists to efficiently manage connections between buildings, offering functionalities like shortest path finding, graph traversals, and building isolation.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5771317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Architecture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Edge Structure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Represents a connection between two buildings. Contains destination building name, distance, and pointer to the next edge in the linked list.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LinkedList Class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Manages all edges for a building. Includes functions to add, display, delete, and remove edges, and returns the head pointer for traversal.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5440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CampusGraph Class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Represents the entire campus as a graph using an adjacency list implemented with the LinkedList class. Contains a map of buildings to their connections and a list of all buildings.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5354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Features and Functionalities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382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7504" y="3023235"/>
            <a:ext cx="12287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3822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Connection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28643"/>
            <a:ext cx="2927747" cy="2177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Adds a bidirectional connection between two buildings with a specified distance. Updates the adjacency list to reflect the connection.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382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3023235"/>
            <a:ext cx="193238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38224"/>
            <a:ext cx="2927747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Display Campus Map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82973"/>
            <a:ext cx="2927747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Displays each building and its connections in a readable format. Iterates through the adjacency list and prints all edges for each building.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0880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976" y="6173033"/>
            <a:ext cx="191929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08802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Search Building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578441"/>
            <a:ext cx="681930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Checks whether a building exists in the campus graph. Returns a message indicating whether the building is found or not.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7012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BFS Traversal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855952"/>
            <a:ext cx="30480" cy="3566517"/>
          </a:xfrm>
          <a:prstGeom prst="roundRect">
            <a:avLst>
              <a:gd name="adj" fmla="val 312558"/>
            </a:avLst>
          </a:prstGeom>
          <a:solidFill>
            <a:srgbClr val="4A2C85"/>
          </a:solidFill>
        </p:spPr>
      </p:sp>
      <p:sp>
        <p:nvSpPr>
          <p:cNvPr id="5" name="Shape 2"/>
          <p:cNvSpPr/>
          <p:nvPr/>
        </p:nvSpPr>
        <p:spPr>
          <a:xfrm>
            <a:off x="6845022" y="335101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</p:spPr>
      </p:sp>
      <p:sp>
        <p:nvSpPr>
          <p:cNvPr id="6" name="Shape 3"/>
          <p:cNvSpPr/>
          <p:nvPr/>
        </p:nvSpPr>
        <p:spPr>
          <a:xfrm>
            <a:off x="6365200" y="311110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8915" y="3196114"/>
            <a:ext cx="12287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0827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Algorithm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573185"/>
            <a:ext cx="5968722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Uses a queue to manage traversal order. Starts from a given building, marks it as visited, and visits all unvisited neighbors level by level.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5610582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</p:spPr>
      </p:sp>
      <p:sp>
        <p:nvSpPr>
          <p:cNvPr id="11" name="Shape 8"/>
          <p:cNvSpPr/>
          <p:nvPr/>
        </p:nvSpPr>
        <p:spPr>
          <a:xfrm>
            <a:off x="6365200" y="537067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23673" y="5455682"/>
            <a:ext cx="193238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534233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 Output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5832753"/>
            <a:ext cx="596872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BFS Traversal from building A: A, B, C, D.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30856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Dijkstra's Shortest Path Algorithm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888575"/>
            <a:ext cx="1134070" cy="23956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11538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Algorithm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605808"/>
            <a:ext cx="6082189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Initializes all distances as infinity, except the starting building (distance = 0). Uses a priority queue to expand the least costly path, updating the distance to each neighbor if a shorter path is found.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284232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551104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 Output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6001464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Shortest path from A to D is 30 meters. Path: A -&gt; B -&gt; 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83950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Delete Building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2891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26732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757743"/>
            <a:ext cx="5939195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Removes a building and all edges connected to it from the graph. Updates the adjacency list to ensure no residual connections remain.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032891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63101" y="526732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 Output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3101" y="5757743"/>
            <a:ext cx="593919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Building 'A' and all its connections have been removed.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66774"/>
            <a:ext cx="729817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Display Isolated Buildings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81571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60950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Isolated Buildings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099923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Identifies and lists all buildings with no connections in the adjacency list.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36708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Sort Buildings Alphabetically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07775"/>
            <a:ext cx="7556421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8640723" y="513957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Sorted List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629989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Sorts the list of buildings alphabetically and displays them.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3010</Words>
  <Application>WPS Presentation</Application>
  <PresentationFormat>Custom</PresentationFormat>
  <Paragraphs>102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9" baseType="lpstr">
      <vt:lpstr>Arial</vt:lpstr>
      <vt:lpstr>SimSun</vt:lpstr>
      <vt:lpstr>Wingdings</vt:lpstr>
      <vt:lpstr>Unbounded</vt:lpstr>
      <vt:lpstr>Unbounded</vt:lpstr>
      <vt:lpstr>Unbounded</vt:lpstr>
      <vt:lpstr>Cabin</vt:lpstr>
      <vt:lpstr>Cabin</vt:lpstr>
      <vt:lpstr>Cabin</vt:lpstr>
      <vt:lpstr>Montserrat</vt:lpstr>
      <vt:lpstr>Montserrat</vt:lpstr>
      <vt:lpstr>Montserrat</vt:lpstr>
      <vt:lpstr>Heebo Light</vt:lpstr>
      <vt:lpstr>Heebo Light</vt:lpstr>
      <vt:lpstr>Heebo Light</vt:lpstr>
      <vt:lpstr>Calibri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PC-08</cp:lastModifiedBy>
  <cp:revision>6</cp:revision>
  <dcterms:created xsi:type="dcterms:W3CDTF">2024-12-18T00:21:00Z</dcterms:created>
  <dcterms:modified xsi:type="dcterms:W3CDTF">2024-12-18T04:40:26Z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529B51E43595484DA0DDA049AB24B125_13</vt:lpwstr>
  </property>
  <property fmtid="{D5CDD505-2E9C-101B-9397-08002B2CF9AE}" pid="3" name="KSOProductBuildVer">
    <vt:lpwstr>1033-12.2.0.19307</vt:lpwstr>
  </property>
</Properties>
</file>